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81" r:id="rId6"/>
    <p:sldId id="260" r:id="rId7"/>
    <p:sldId id="274" r:id="rId8"/>
    <p:sldId id="283" r:id="rId9"/>
    <p:sldId id="264" r:id="rId10"/>
    <p:sldId id="282" r:id="rId11"/>
    <p:sldId id="276" r:id="rId12"/>
    <p:sldId id="285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8">
          <p15:clr>
            <a:srgbClr val="A4A3A4"/>
          </p15:clr>
        </p15:guide>
        <p15:guide id="2" pos="3838">
          <p15:clr>
            <a:srgbClr val="A4A3A4"/>
          </p15:clr>
        </p15:guide>
        <p15:guide id="3" pos="1057">
          <p15:clr>
            <a:srgbClr val="A4A3A4"/>
          </p15:clr>
        </p15:guide>
        <p15:guide id="4" pos="3010">
          <p15:clr>
            <a:srgbClr val="A4A3A4"/>
          </p15:clr>
        </p15:guide>
        <p15:guide id="5" pos="71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9" autoAdjust="0"/>
    <p:restoredTop sz="94580"/>
  </p:normalViewPr>
  <p:slideViewPr>
    <p:cSldViewPr snapToGrid="0" showGuides="1">
      <p:cViewPr varScale="1">
        <p:scale>
          <a:sx n="80" d="100"/>
          <a:sy n="80" d="100"/>
        </p:scale>
        <p:origin x="221" y="67"/>
      </p:cViewPr>
      <p:guideLst>
        <p:guide orient="horz" pos="2118"/>
        <p:guide pos="3838"/>
        <p:guide pos="1057"/>
        <p:guide pos="3010"/>
        <p:guide pos="715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31608-7702-4439-9BD4-6685EBCB706D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FBDEBF-A944-4541-9D55-03F033AE54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80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FBDEBF-A944-4541-9D55-03F033AE54B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76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FBDEBF-A944-4541-9D55-03F033AE54B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576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7C09D-B8B9-4FBA-9025-3533BE8692E9}" type="datetimeFigureOut">
              <a:rPr lang="zh-CN" altLang="en-US" smtClean="0"/>
              <a:t>2019/3/7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BDF0B-0EE8-4B86-9FA5-921B963BED6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1290300" y="5369768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1703388" y="4793290"/>
            <a:ext cx="2083832" cy="206471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4800600" y="4793290"/>
            <a:ext cx="2083832" cy="20647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0442"/>
            <a:ext cx="12314122" cy="3208020"/>
          </a:xfrm>
          <a:prstGeom prst="rect">
            <a:avLst/>
          </a:prstGeom>
        </p:spPr>
      </p:pic>
      <p:cxnSp>
        <p:nvCxnSpPr>
          <p:cNvPr id="20" name="直接连接符 19"/>
          <p:cNvCxnSpPr/>
          <p:nvPr/>
        </p:nvCxnSpPr>
        <p:spPr>
          <a:xfrm flipH="1">
            <a:off x="4944587" y="0"/>
            <a:ext cx="2083832" cy="206471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6137917" y="537831"/>
            <a:ext cx="843266" cy="8432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9186787" y="744680"/>
            <a:ext cx="4965535" cy="5727700"/>
            <a:chOff x="8216900" y="850900"/>
            <a:chExt cx="4737349" cy="5727700"/>
          </a:xfrm>
        </p:grpSpPr>
        <p:sp>
          <p:nvSpPr>
            <p:cNvPr id="10" name="矩形 9"/>
            <p:cNvSpPr/>
            <p:nvPr/>
          </p:nvSpPr>
          <p:spPr>
            <a:xfrm>
              <a:off x="8216900" y="850900"/>
              <a:ext cx="3073400" cy="57277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0223749" y="6076787"/>
              <a:ext cx="27305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莫海</a:t>
              </a:r>
              <a:endPara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388349" y="1047175"/>
              <a:ext cx="2730500" cy="3477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基于</a:t>
              </a:r>
              <a:r>
                <a:rPr lang="zh-CN" altLang="en-US" sz="4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图结构数据的协同推荐算法实现与优化</a:t>
              </a:r>
              <a:endParaRPr lang="en-US" altLang="zh-CN" sz="4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4000">
        <p:dissolve/>
      </p:transition>
    </mc:Choice>
    <mc:Fallback xmlns="">
      <p:transition spd="slow" advClick="0" advTm="400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" y="-15240"/>
            <a:ext cx="12176760" cy="688848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096000" y="1877060"/>
            <a:ext cx="3175000" cy="79421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311069" y="1954748"/>
            <a:ext cx="262973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lt1"/>
                </a:solidFill>
                <a:latin typeface="Bauhaus 93" panose="04030905020B02020C02" pitchFamily="82" charset="0"/>
              </a:rPr>
              <a:t>PART 3</a:t>
            </a:r>
          </a:p>
        </p:txBody>
      </p:sp>
      <p:sp>
        <p:nvSpPr>
          <p:cNvPr id="9" name="矩形 8"/>
          <p:cNvSpPr/>
          <p:nvPr/>
        </p:nvSpPr>
        <p:spPr>
          <a:xfrm>
            <a:off x="6096000" y="2667000"/>
            <a:ext cx="5256213" cy="11811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311069" y="2681188"/>
            <a:ext cx="487763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规划与安排</a:t>
            </a:r>
            <a:endParaRPr lang="zh-CN" altLang="en-US" sz="3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BFBFB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BFBFB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/>
      <p:bldP spid="9" grpId="0" bldLvl="0" animBg="1"/>
      <p:bldP spid="1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269" y="494248"/>
            <a:ext cx="14502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panose="04030905020B02020C02" pitchFamily="82" charset="0"/>
                <a:ea typeface="微软雅黑" panose="020B0503020204020204" pitchFamily="34" charset="-122"/>
              </a:rPr>
              <a:t>03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485900" y="1155700"/>
            <a:ext cx="10706100" cy="108000"/>
            <a:chOff x="1485900" y="1155700"/>
            <a:chExt cx="10706100" cy="108000"/>
          </a:xfrm>
        </p:grpSpPr>
        <p:sp>
          <p:nvSpPr>
            <p:cNvPr id="6" name="矩形 5"/>
            <p:cNvSpPr/>
            <p:nvPr/>
          </p:nvSpPr>
          <p:spPr>
            <a:xfrm>
              <a:off x="6096000" y="1155700"/>
              <a:ext cx="6096000" cy="108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485900" y="1227700"/>
              <a:ext cx="4610100" cy="36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5906770" y="2337403"/>
            <a:ext cx="62852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595959"/>
                </a:solidFill>
              </a:rPr>
              <a:t>调研</a:t>
            </a:r>
            <a:r>
              <a:rPr lang="zh-CN" altLang="zh-CN" sz="2000" dirty="0" smtClean="0">
                <a:solidFill>
                  <a:srgbClr val="595959"/>
                </a:solidFill>
              </a:rPr>
              <a:t>：</a:t>
            </a:r>
            <a:r>
              <a:rPr lang="zh-CN" altLang="en-US" sz="2000" dirty="0" smtClean="0">
                <a:solidFill>
                  <a:srgbClr val="595959"/>
                </a:solidFill>
              </a:rPr>
              <a:t>通过调研现有的主流推荐算法，确定底层算法。</a:t>
            </a:r>
            <a:endParaRPr lang="zh-CN" altLang="en-US" sz="2000" dirty="0" smtClean="0">
              <a:solidFill>
                <a:srgbClr val="595959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rgbClr val="595959"/>
                </a:solidFill>
              </a:rPr>
              <a:t>评价指标</a:t>
            </a:r>
            <a:r>
              <a:rPr lang="zh-CN" altLang="zh-CN" sz="2000" b="1" dirty="0" smtClean="0">
                <a:solidFill>
                  <a:srgbClr val="595959"/>
                </a:solidFill>
              </a:rPr>
              <a:t> </a:t>
            </a:r>
            <a:r>
              <a:rPr lang="zh-CN" altLang="en-US" sz="2000" dirty="0" smtClean="0">
                <a:solidFill>
                  <a:srgbClr val="595959"/>
                </a:solidFill>
              </a:rPr>
              <a:t>：评价指标是推荐算法的核心之一，主流的有</a:t>
            </a:r>
            <a:r>
              <a:rPr lang="en-US" altLang="zh-CN" sz="2000" dirty="0" smtClean="0">
                <a:solidFill>
                  <a:srgbClr val="595959"/>
                </a:solidFill>
              </a:rPr>
              <a:t>MAP,NDGG,MRR</a:t>
            </a:r>
            <a:r>
              <a:rPr lang="zh-CN" altLang="en-US" sz="2000" dirty="0" smtClean="0">
                <a:solidFill>
                  <a:srgbClr val="595959"/>
                </a:solidFill>
              </a:rPr>
              <a:t>等</a:t>
            </a:r>
            <a:r>
              <a:rPr lang="zh-CN" altLang="zh-CN" sz="2000" dirty="0" smtClean="0">
                <a:solidFill>
                  <a:srgbClr val="595959"/>
                </a:solidFill>
              </a:rPr>
              <a:t> </a:t>
            </a:r>
            <a:endParaRPr lang="zh-CN" altLang="en-US" sz="2000" dirty="0" smtClean="0">
              <a:solidFill>
                <a:srgbClr val="595959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rgbClr val="595959"/>
                </a:solidFill>
              </a:rPr>
              <a:t>应用</a:t>
            </a:r>
            <a:r>
              <a:rPr lang="zh-CN" altLang="zh-CN" sz="2000" b="1" dirty="0" smtClean="0">
                <a:solidFill>
                  <a:srgbClr val="595959"/>
                </a:solidFill>
              </a:rPr>
              <a:t> </a:t>
            </a:r>
            <a:r>
              <a:rPr lang="zh-CN" altLang="en-US" sz="2000" dirty="0" smtClean="0">
                <a:solidFill>
                  <a:srgbClr val="595959"/>
                </a:solidFill>
              </a:rPr>
              <a:t>：首先再单个数据集上实现推荐（电影音乐等），再实现多个数据集上的训练，假如再三个或者以上数据集上某些人有相同的爱好，可以大胆假设这些人再之后的兴趣上有相同的爱好。</a:t>
            </a:r>
            <a:endParaRPr lang="en-US" altLang="zh-CN" sz="2000" dirty="0" smtClean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5" y="2426335"/>
            <a:ext cx="5777230" cy="32683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 dir="u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H="1">
            <a:off x="0" y="0"/>
            <a:ext cx="1717560" cy="17018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-1587" y="270411"/>
            <a:ext cx="3274160" cy="2218789"/>
            <a:chOff x="-1587" y="270411"/>
            <a:chExt cx="3274160" cy="2218789"/>
          </a:xfrm>
        </p:grpSpPr>
        <p:sp>
          <p:nvSpPr>
            <p:cNvPr id="7" name="矩形 6"/>
            <p:cNvSpPr/>
            <p:nvPr/>
          </p:nvSpPr>
          <p:spPr>
            <a:xfrm>
              <a:off x="-1587" y="1701800"/>
              <a:ext cx="2185987" cy="7874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62546" y="270411"/>
              <a:ext cx="311002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毕业设计</a:t>
              </a:r>
            </a:p>
            <a:p>
              <a:r>
                <a:rPr lang="zh-CN" altLang="en-US" sz="4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开题答辩</a:t>
              </a:r>
              <a:endParaRPr lang="en-US" altLang="zh-CN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 flipH="1">
            <a:off x="3777333" y="0"/>
            <a:ext cx="1023267" cy="10138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0" y="2705100"/>
            <a:ext cx="2114908" cy="2095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858780" y="3810000"/>
            <a:ext cx="2435348" cy="2413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2857500" y="1709420"/>
            <a:ext cx="6620510" cy="3398667"/>
            <a:chOff x="6477000" y="1866900"/>
            <a:chExt cx="4178300" cy="3398667"/>
          </a:xfrm>
        </p:grpSpPr>
        <p:grpSp>
          <p:nvGrpSpPr>
            <p:cNvPr id="23" name="组合 22"/>
            <p:cNvGrpSpPr/>
            <p:nvPr/>
          </p:nvGrpSpPr>
          <p:grpSpPr>
            <a:xfrm>
              <a:off x="6477000" y="1866900"/>
              <a:ext cx="1524000" cy="2067083"/>
              <a:chOff x="6477000" y="850900"/>
              <a:chExt cx="1524000" cy="3759200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6477000" y="850900"/>
                <a:ext cx="1524000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6477000" y="850900"/>
                <a:ext cx="0" cy="375920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组合 23"/>
            <p:cNvGrpSpPr/>
            <p:nvPr/>
          </p:nvGrpSpPr>
          <p:grpSpPr>
            <a:xfrm>
              <a:off x="9131300" y="3149600"/>
              <a:ext cx="1524000" cy="2115967"/>
              <a:chOff x="9131300" y="2222500"/>
              <a:chExt cx="1524000" cy="3759200"/>
            </a:xfrm>
          </p:grpSpPr>
          <p:cxnSp>
            <p:nvCxnSpPr>
              <p:cNvPr id="21" name="直接连接符 20"/>
              <p:cNvCxnSpPr/>
              <p:nvPr/>
            </p:nvCxnSpPr>
            <p:spPr>
              <a:xfrm>
                <a:off x="9131300" y="5981700"/>
                <a:ext cx="1524000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10655300" y="2222500"/>
                <a:ext cx="0" cy="375920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7" name="直接连接符 26"/>
          <p:cNvCxnSpPr/>
          <p:nvPr/>
        </p:nvCxnSpPr>
        <p:spPr>
          <a:xfrm flipH="1">
            <a:off x="858780" y="4305300"/>
            <a:ext cx="1336848" cy="132458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3530601" y="3422560"/>
            <a:ext cx="59783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watching</a:t>
            </a:r>
          </a:p>
        </p:txBody>
      </p:sp>
    </p:spTree>
    <p:extLst>
      <p:ext uri="{BB962C8B-B14F-4D97-AF65-F5344CB8AC3E}">
        <p14:creationId xmlns:p14="http://schemas.microsoft.com/office/powerpoint/2010/main" val="224036449"/>
      </p:ext>
    </p:extLst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 flipH="1">
            <a:off x="0" y="0"/>
            <a:ext cx="1717560" cy="17018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-1587" y="1701800"/>
            <a:ext cx="5600880" cy="1363196"/>
            <a:chOff x="-1587" y="1701800"/>
            <a:chExt cx="5600880" cy="1363196"/>
          </a:xfrm>
        </p:grpSpPr>
        <p:sp>
          <p:nvSpPr>
            <p:cNvPr id="7" name="矩形 6"/>
            <p:cNvSpPr/>
            <p:nvPr/>
          </p:nvSpPr>
          <p:spPr>
            <a:xfrm>
              <a:off x="-1587" y="1701800"/>
              <a:ext cx="2185987" cy="7874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89266" y="1741557"/>
              <a:ext cx="311002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毕业设计</a:t>
              </a:r>
            </a:p>
            <a:p>
              <a:r>
                <a:rPr lang="zh-CN" altLang="en-US" sz="4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开题答辩</a:t>
              </a:r>
              <a:endParaRPr lang="en-US" altLang="zh-CN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0" name="直接连接符 9"/>
          <p:cNvCxnSpPr/>
          <p:nvPr/>
        </p:nvCxnSpPr>
        <p:spPr>
          <a:xfrm flipH="1">
            <a:off x="3777333" y="0"/>
            <a:ext cx="1023267" cy="10138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 flipH="1">
            <a:off x="0" y="2705100"/>
            <a:ext cx="2114908" cy="2095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858780" y="3810000"/>
            <a:ext cx="2435348" cy="2413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6961894" y="2743750"/>
            <a:ext cx="27305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/ </a:t>
            </a:r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课题目标</a:t>
            </a:r>
            <a:endParaRPr lang="en-US" altLang="zh-CN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961893" y="3396956"/>
            <a:ext cx="3208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/ </a:t>
            </a:r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国内外研究现状（不足与改进）</a:t>
            </a:r>
            <a:endParaRPr lang="en-US" altLang="zh-CN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961892" y="4050162"/>
            <a:ext cx="32085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/</a:t>
            </a:r>
            <a:r>
              <a:rPr lang="zh-CN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规划与安排</a:t>
            </a:r>
            <a:r>
              <a:rPr lang="en-US" altLang="zh-CN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6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477000" y="1866900"/>
            <a:ext cx="4178300" cy="3398667"/>
            <a:chOff x="6477000" y="1866900"/>
            <a:chExt cx="4178300" cy="3398667"/>
          </a:xfrm>
        </p:grpSpPr>
        <p:grpSp>
          <p:nvGrpSpPr>
            <p:cNvPr id="23" name="组合 22"/>
            <p:cNvGrpSpPr/>
            <p:nvPr/>
          </p:nvGrpSpPr>
          <p:grpSpPr>
            <a:xfrm>
              <a:off x="6477000" y="1866900"/>
              <a:ext cx="1524000" cy="2067083"/>
              <a:chOff x="6477000" y="850900"/>
              <a:chExt cx="1524000" cy="3759200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6477000" y="850900"/>
                <a:ext cx="1524000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6477000" y="850900"/>
                <a:ext cx="0" cy="375920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组合 23"/>
            <p:cNvGrpSpPr/>
            <p:nvPr/>
          </p:nvGrpSpPr>
          <p:grpSpPr>
            <a:xfrm>
              <a:off x="9131300" y="3149600"/>
              <a:ext cx="1524000" cy="2115967"/>
              <a:chOff x="9131300" y="2222500"/>
              <a:chExt cx="1524000" cy="3759200"/>
            </a:xfrm>
          </p:grpSpPr>
          <p:cxnSp>
            <p:nvCxnSpPr>
              <p:cNvPr id="21" name="直接连接符 20"/>
              <p:cNvCxnSpPr/>
              <p:nvPr/>
            </p:nvCxnSpPr>
            <p:spPr>
              <a:xfrm>
                <a:off x="9131300" y="5981700"/>
                <a:ext cx="1524000" cy="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>
                <a:off x="10655300" y="2222500"/>
                <a:ext cx="0" cy="3759200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27" name="直接连接符 26"/>
          <p:cNvCxnSpPr/>
          <p:nvPr/>
        </p:nvCxnSpPr>
        <p:spPr>
          <a:xfrm flipH="1">
            <a:off x="858780" y="4305300"/>
            <a:ext cx="1336848" cy="132458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2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  <p:bldP spid="26" grpId="0" build="p"/>
      <p:bldP spid="2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" y="-15240"/>
            <a:ext cx="12176760" cy="688848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096000" y="1877060"/>
            <a:ext cx="3175000" cy="79421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311069" y="1954748"/>
            <a:ext cx="2629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lt1"/>
                </a:solidFill>
                <a:latin typeface="Bauhaus 93" panose="04030905020B02020C02" pitchFamily="82" charset="0"/>
              </a:rPr>
              <a:t>PART 1</a:t>
            </a:r>
          </a:p>
        </p:txBody>
      </p:sp>
      <p:sp>
        <p:nvSpPr>
          <p:cNvPr id="9" name="矩形 8"/>
          <p:cNvSpPr/>
          <p:nvPr/>
        </p:nvSpPr>
        <p:spPr>
          <a:xfrm>
            <a:off x="6096000" y="2667000"/>
            <a:ext cx="5256213" cy="11811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311069" y="2681188"/>
            <a:ext cx="4877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课题目标</a:t>
            </a:r>
            <a:endParaRPr lang="zh-CN" altLang="en-US" sz="3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BFBFB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BFBFB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333490" y="2193722"/>
            <a:ext cx="4938714" cy="319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2000" dirty="0" smtClean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000" dirty="0">
                <a:solidFill>
                  <a:srgbClr val="595959"/>
                </a:solidFill>
              </a:rPr>
              <a:t>（</a:t>
            </a:r>
            <a:r>
              <a:rPr lang="en-US" altLang="zh-CN" sz="2000" dirty="0">
                <a:solidFill>
                  <a:srgbClr val="595959"/>
                </a:solidFill>
              </a:rPr>
              <a:t>1</a:t>
            </a:r>
            <a:r>
              <a:rPr lang="zh-CN" altLang="zh-CN" sz="2000" dirty="0">
                <a:solidFill>
                  <a:srgbClr val="595959"/>
                </a:solidFill>
              </a:rPr>
              <a:t>）设计并</a:t>
            </a:r>
            <a:r>
              <a:rPr lang="zh-CN" altLang="zh-CN" sz="2000" dirty="0" smtClean="0">
                <a:solidFill>
                  <a:srgbClr val="595959"/>
                </a:solidFill>
              </a:rPr>
              <a:t>实现</a:t>
            </a:r>
            <a:r>
              <a:rPr lang="zh-CN" altLang="en-US" sz="2000" dirty="0" smtClean="0">
                <a:solidFill>
                  <a:srgbClr val="595959"/>
                </a:solidFill>
              </a:rPr>
              <a:t>高效的图结构；</a:t>
            </a:r>
            <a:endParaRPr lang="en-US" altLang="zh-CN" sz="2000" dirty="0" smtClean="0">
              <a:solidFill>
                <a:srgbClr val="595959"/>
              </a:solidFill>
            </a:endParaRPr>
          </a:p>
          <a:p>
            <a:r>
              <a:rPr lang="zh-CN" altLang="zh-CN" sz="2000" dirty="0" smtClean="0">
                <a:solidFill>
                  <a:srgbClr val="595959"/>
                </a:solidFill>
              </a:rPr>
              <a:t>（</a:t>
            </a:r>
            <a:r>
              <a:rPr lang="en-US" altLang="zh-CN" sz="2000" dirty="0">
                <a:solidFill>
                  <a:srgbClr val="595959"/>
                </a:solidFill>
              </a:rPr>
              <a:t>2</a:t>
            </a:r>
            <a:r>
              <a:rPr lang="zh-CN" altLang="zh-CN" sz="2000" dirty="0" smtClean="0">
                <a:solidFill>
                  <a:srgbClr val="595959"/>
                </a:solidFill>
              </a:rPr>
              <a:t>）</a:t>
            </a:r>
            <a:r>
              <a:rPr lang="zh-CN" altLang="en-US" sz="2000" dirty="0" smtClean="0">
                <a:solidFill>
                  <a:srgbClr val="595959"/>
                </a:solidFill>
              </a:rPr>
              <a:t>基于现有的算法实现更高效的推荐算法；</a:t>
            </a:r>
            <a:endParaRPr lang="zh-CN" altLang="zh-CN" sz="2000" dirty="0">
              <a:solidFill>
                <a:srgbClr val="595959"/>
              </a:solidFill>
            </a:endParaRPr>
          </a:p>
          <a:p>
            <a:r>
              <a:rPr lang="zh-CN" altLang="zh-CN" sz="2000" dirty="0">
                <a:solidFill>
                  <a:srgbClr val="595959"/>
                </a:solidFill>
              </a:rPr>
              <a:t>（</a:t>
            </a:r>
            <a:r>
              <a:rPr lang="en-US" altLang="zh-CN" sz="2000" dirty="0">
                <a:solidFill>
                  <a:srgbClr val="595959"/>
                </a:solidFill>
              </a:rPr>
              <a:t>3</a:t>
            </a:r>
            <a:r>
              <a:rPr lang="zh-CN" altLang="zh-CN" sz="2000" dirty="0" smtClean="0">
                <a:solidFill>
                  <a:srgbClr val="595959"/>
                </a:solidFill>
              </a:rPr>
              <a:t>）</a:t>
            </a:r>
            <a:r>
              <a:rPr lang="zh-CN" altLang="en-US" sz="2000" dirty="0" smtClean="0">
                <a:solidFill>
                  <a:srgbClr val="595959"/>
                </a:solidFill>
              </a:rPr>
              <a:t>与一些公开的基于图结构的高效推荐算法做比较</a:t>
            </a:r>
            <a:r>
              <a:rPr lang="en-US" altLang="zh-CN" sz="2000" dirty="0" smtClean="0">
                <a:solidFill>
                  <a:srgbClr val="595959"/>
                </a:solidFill>
              </a:rPr>
              <a:t>(</a:t>
            </a:r>
            <a:r>
              <a:rPr lang="en-US" altLang="zh-CN" sz="2000" dirty="0" err="1" smtClean="0">
                <a:solidFill>
                  <a:srgbClr val="595959"/>
                </a:solidFill>
              </a:rPr>
              <a:t>EigenRank</a:t>
            </a:r>
            <a:r>
              <a:rPr lang="zh-CN" altLang="en-US" sz="2000" dirty="0" smtClean="0">
                <a:solidFill>
                  <a:srgbClr val="595959"/>
                </a:solidFill>
              </a:rPr>
              <a:t>等</a:t>
            </a:r>
            <a:r>
              <a:rPr lang="en-US" altLang="zh-CN" sz="2000" dirty="0" smtClean="0">
                <a:solidFill>
                  <a:srgbClr val="595959"/>
                </a:solidFill>
              </a:rPr>
              <a:t>)</a:t>
            </a:r>
            <a:r>
              <a:rPr lang="zh-CN" altLang="en-US" sz="2000" dirty="0" smtClean="0">
                <a:solidFill>
                  <a:srgbClr val="595959"/>
                </a:solidFill>
              </a:rPr>
              <a:t>，并有所提升</a:t>
            </a:r>
            <a:r>
              <a:rPr lang="zh-CN" altLang="zh-CN" sz="2000" dirty="0" smtClean="0">
                <a:solidFill>
                  <a:srgbClr val="595959"/>
                </a:solidFill>
              </a:rPr>
              <a:t>；</a:t>
            </a:r>
            <a:endParaRPr lang="zh-CN" altLang="zh-CN" sz="2000" dirty="0">
              <a:solidFill>
                <a:srgbClr val="595959"/>
              </a:solidFill>
            </a:endParaRPr>
          </a:p>
          <a:p>
            <a:r>
              <a:rPr lang="zh-CN" altLang="zh-CN" sz="2000" dirty="0">
                <a:solidFill>
                  <a:srgbClr val="595959"/>
                </a:solidFill>
              </a:rPr>
              <a:t>（</a:t>
            </a:r>
            <a:r>
              <a:rPr lang="en-US" altLang="zh-CN" sz="2000" dirty="0">
                <a:solidFill>
                  <a:srgbClr val="595959"/>
                </a:solidFill>
              </a:rPr>
              <a:t>4</a:t>
            </a:r>
            <a:r>
              <a:rPr lang="zh-CN" altLang="zh-CN" sz="2000" dirty="0" smtClean="0">
                <a:solidFill>
                  <a:srgbClr val="595959"/>
                </a:solidFill>
              </a:rPr>
              <a:t>）</a:t>
            </a:r>
            <a:r>
              <a:rPr lang="zh-CN" altLang="en-US" sz="2000" dirty="0" smtClean="0">
                <a:solidFill>
                  <a:srgbClr val="595959"/>
                </a:solidFill>
              </a:rPr>
              <a:t>实现多场景的兼容（电影，广告，音乐等）</a:t>
            </a:r>
            <a:r>
              <a:rPr lang="zh-CN" altLang="zh-CN" sz="2000" dirty="0" smtClean="0">
                <a:solidFill>
                  <a:srgbClr val="595959"/>
                </a:solidFill>
              </a:rPr>
              <a:t>；</a:t>
            </a:r>
            <a:endParaRPr lang="zh-CN" altLang="zh-CN" sz="2000" dirty="0">
              <a:solidFill>
                <a:srgbClr val="595959"/>
              </a:solidFill>
            </a:endParaRPr>
          </a:p>
          <a:p>
            <a:pPr>
              <a:lnSpc>
                <a:spcPct val="150000"/>
              </a:lnSpc>
            </a:pPr>
            <a:endParaRPr lang="zh-CN" altLang="en-US" sz="105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05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7269" y="494248"/>
            <a:ext cx="14502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panose="04030905020B02020C02" pitchFamily="82" charset="0"/>
                <a:ea typeface="微软雅黑" panose="020B0503020204020204" pitchFamily="34" charset="-122"/>
              </a:rPr>
              <a:t>01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485900" y="1155700"/>
            <a:ext cx="10706100" cy="108000"/>
            <a:chOff x="1485900" y="1155700"/>
            <a:chExt cx="10706100" cy="108000"/>
          </a:xfrm>
        </p:grpSpPr>
        <p:sp>
          <p:nvSpPr>
            <p:cNvPr id="6" name="矩形 5"/>
            <p:cNvSpPr/>
            <p:nvPr/>
          </p:nvSpPr>
          <p:spPr>
            <a:xfrm>
              <a:off x="6096000" y="1155700"/>
              <a:ext cx="6096000" cy="108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485900" y="1227700"/>
              <a:ext cx="4610100" cy="36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1485900" y="657487"/>
            <a:ext cx="2629731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课题目标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5" y="2426335"/>
            <a:ext cx="5777230" cy="32683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 dir="u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" y="-15240"/>
            <a:ext cx="12176760" cy="688848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096000" y="1877060"/>
            <a:ext cx="3175000" cy="79421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311069" y="1954748"/>
            <a:ext cx="262973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lt1"/>
                </a:solidFill>
                <a:latin typeface="Bauhaus 93" panose="04030905020B02020C02" pitchFamily="82" charset="0"/>
              </a:rPr>
              <a:t>PART 2</a:t>
            </a:r>
          </a:p>
        </p:txBody>
      </p:sp>
      <p:sp>
        <p:nvSpPr>
          <p:cNvPr id="9" name="矩形 8"/>
          <p:cNvSpPr/>
          <p:nvPr/>
        </p:nvSpPr>
        <p:spPr>
          <a:xfrm>
            <a:off x="6096000" y="2667000"/>
            <a:ext cx="5256213" cy="11811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311069" y="2681188"/>
            <a:ext cx="4877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国内外研究现状</a:t>
            </a:r>
            <a:endParaRPr lang="zh-CN" altLang="en-US" sz="3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BFBFB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BFBFB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/>
      <p:bldP spid="9" grpId="0" bldLvl="0" animBg="1"/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文本框 71"/>
          <p:cNvSpPr txBox="1"/>
          <p:nvPr/>
        </p:nvSpPr>
        <p:spPr>
          <a:xfrm flipH="1">
            <a:off x="1140995" y="2068553"/>
            <a:ext cx="3100233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</a:t>
            </a:r>
            <a:r>
              <a:rPr lang="zh-CN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捕获用户的偏好顺序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 flipH="1">
            <a:off x="7255811" y="1222017"/>
            <a:ext cx="3100233" cy="38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无法区分隐式反馈</a:t>
            </a:r>
            <a:r>
              <a:rPr lang="zh-CN" altLang="zh-CN" sz="1400" dirty="0" smtClean="0"/>
              <a:t> </a:t>
            </a:r>
            <a:endParaRPr lang="en-US" altLang="zh-CN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73100" y="466987"/>
            <a:ext cx="3304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传统图结构推荐</a:t>
            </a:r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6656725" y="1360635"/>
            <a:ext cx="594478" cy="59447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4250471" y="2242761"/>
            <a:ext cx="594478" cy="59447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8" name="直接连接符 57"/>
          <p:cNvCxnSpPr/>
          <p:nvPr/>
        </p:nvCxnSpPr>
        <p:spPr>
          <a:xfrm flipV="1">
            <a:off x="6009616" y="1663701"/>
            <a:ext cx="0" cy="4038599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/>
          <p:cNvCxnSpPr>
            <a:endCxn id="43" idx="2"/>
          </p:cNvCxnSpPr>
          <p:nvPr/>
        </p:nvCxnSpPr>
        <p:spPr>
          <a:xfrm flipV="1">
            <a:off x="6000450" y="1657874"/>
            <a:ext cx="656275" cy="5826"/>
          </a:xfrm>
          <a:prstGeom prst="straightConnector1">
            <a:avLst/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>
            <a:off x="5666459" y="4681692"/>
            <a:ext cx="343157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V="1">
            <a:off x="5675168" y="2540000"/>
            <a:ext cx="0" cy="2141692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/>
          <p:nvPr/>
        </p:nvCxnSpPr>
        <p:spPr>
          <a:xfrm flipH="1">
            <a:off x="4849532" y="2540000"/>
            <a:ext cx="835406" cy="0"/>
          </a:xfrm>
          <a:prstGeom prst="straightConnector1">
            <a:avLst/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6104178" y="939282"/>
            <a:ext cx="0" cy="591871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5628172" y="5575785"/>
            <a:ext cx="952015" cy="95201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011460" y="2113402"/>
            <a:ext cx="185436" cy="18543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6010662" y="3176609"/>
            <a:ext cx="185436" cy="18543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6011460" y="4206206"/>
            <a:ext cx="185436" cy="18543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6002221" y="5269413"/>
            <a:ext cx="185436" cy="18543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70" y="3145414"/>
            <a:ext cx="5627156" cy="2079041"/>
          </a:xfrm>
          <a:prstGeom prst="rect">
            <a:avLst/>
          </a:prstGeom>
        </p:spPr>
      </p:pic>
      <p:pic>
        <p:nvPicPr>
          <p:cNvPr id="28" name="Drawing 1" descr="1551071981227.png"/>
          <p:cNvPicPr/>
          <p:nvPr/>
        </p:nvPicPr>
        <p:blipFill>
          <a:blip r:embed="rId4"/>
          <a:stretch>
            <a:fillRect/>
          </a:stretch>
        </p:blipFill>
        <p:spPr>
          <a:xfrm>
            <a:off x="6207907" y="2464363"/>
            <a:ext cx="5683476" cy="28141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29000">
        <p14:pan/>
      </p:transition>
    </mc:Choice>
    <mc:Fallback xmlns="">
      <p:transition spd="slow" advClick="0" advTm="2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269" y="494248"/>
            <a:ext cx="14502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panose="04030905020B02020C02" pitchFamily="82" charset="0"/>
                <a:ea typeface="微软雅黑" panose="020B0503020204020204" pitchFamily="34" charset="-122"/>
              </a:rPr>
              <a:t>02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485900" y="1155700"/>
            <a:ext cx="10706100" cy="108000"/>
            <a:chOff x="1485900" y="1155700"/>
            <a:chExt cx="10706100" cy="108000"/>
          </a:xfrm>
        </p:grpSpPr>
        <p:sp>
          <p:nvSpPr>
            <p:cNvPr id="6" name="矩形 5"/>
            <p:cNvSpPr/>
            <p:nvPr/>
          </p:nvSpPr>
          <p:spPr>
            <a:xfrm>
              <a:off x="6096000" y="1155700"/>
              <a:ext cx="6096000" cy="108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485900" y="1227700"/>
              <a:ext cx="4610100" cy="36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1485900" y="657487"/>
            <a:ext cx="49288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将要研究的推荐算法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Drawing 2" descr="1551071982947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2666999" y="1930700"/>
            <a:ext cx="6276976" cy="33937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937396" y="5543550"/>
            <a:ext cx="4317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称为</a:t>
            </a:r>
            <a:r>
              <a:rPr lang="en-US" altLang="zh-CN" dirty="0" smtClean="0"/>
              <a:t>TPG</a:t>
            </a:r>
            <a:r>
              <a:rPr lang="zh-CN" altLang="en-US" dirty="0" smtClean="0"/>
              <a:t>三层结构图</a:t>
            </a:r>
            <a:r>
              <a:rPr lang="en-US" altLang="zh-CN" dirty="0" smtClean="0"/>
              <a:t>:</a:t>
            </a:r>
            <a:r>
              <a:rPr lang="zh-CN" altLang="en-US" dirty="0" smtClean="0"/>
              <a:t>用户，首选项，偏好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 dir="u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269" y="494248"/>
            <a:ext cx="14502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auhaus 93" panose="04030905020B02020C02" pitchFamily="82" charset="0"/>
                <a:ea typeface="微软雅黑" panose="020B0503020204020204" pitchFamily="34" charset="-122"/>
              </a:rPr>
              <a:t>02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485900" y="1155700"/>
            <a:ext cx="10706100" cy="108000"/>
            <a:chOff x="1485900" y="1155700"/>
            <a:chExt cx="10706100" cy="108000"/>
          </a:xfrm>
        </p:grpSpPr>
        <p:sp>
          <p:nvSpPr>
            <p:cNvPr id="6" name="矩形 5"/>
            <p:cNvSpPr/>
            <p:nvPr/>
          </p:nvSpPr>
          <p:spPr>
            <a:xfrm>
              <a:off x="6096000" y="1155700"/>
              <a:ext cx="6096000" cy="108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485900" y="1227700"/>
              <a:ext cx="4610100" cy="3600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1485900" y="657487"/>
            <a:ext cx="49288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解决现在存在问题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2721"/>
          <p:cNvPicPr/>
          <p:nvPr/>
        </p:nvPicPr>
        <p:blipFill>
          <a:blip r:embed="rId2"/>
          <a:stretch>
            <a:fillRect/>
          </a:stretch>
        </p:blipFill>
        <p:spPr>
          <a:xfrm>
            <a:off x="3304222" y="1740475"/>
            <a:ext cx="5896928" cy="40031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85750" y="2524125"/>
            <a:ext cx="24574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TPG</a:t>
            </a:r>
            <a:r>
              <a:rPr lang="zh-CN" altLang="zh-CN" dirty="0"/>
              <a:t>清楚地表明</a:t>
            </a:r>
            <a:r>
              <a:rPr lang="en-US" altLang="zh-CN" dirty="0"/>
              <a:t>Mike</a:t>
            </a:r>
            <a:r>
              <a:rPr lang="zh-CN" altLang="zh-CN" dirty="0"/>
              <a:t>和</a:t>
            </a:r>
            <a:r>
              <a:rPr lang="en-US" altLang="zh-CN" dirty="0"/>
              <a:t>Martin</a:t>
            </a:r>
            <a:r>
              <a:rPr lang="zh-CN" altLang="zh-CN" dirty="0"/>
              <a:t>（图</a:t>
            </a:r>
            <a:r>
              <a:rPr lang="en-US" altLang="zh-CN" dirty="0"/>
              <a:t>1a</a:t>
            </a:r>
            <a:r>
              <a:rPr lang="zh-CN" altLang="zh-CN" dirty="0"/>
              <a:t>和图</a:t>
            </a:r>
            <a:r>
              <a:rPr lang="en-US" altLang="zh-CN" dirty="0"/>
              <a:t>4a</a:t>
            </a:r>
            <a:r>
              <a:rPr lang="zh-CN" altLang="zh-CN" dirty="0"/>
              <a:t>）具有不同的偏好，因为它们在</a:t>
            </a:r>
            <a:r>
              <a:rPr lang="en-US" altLang="zh-CN" dirty="0"/>
              <a:t>TPG</a:t>
            </a:r>
            <a:r>
              <a:rPr lang="zh-CN" altLang="zh-CN" dirty="0" smtClean="0"/>
              <a:t>中没有</a:t>
            </a:r>
            <a:r>
              <a:rPr lang="zh-CN" altLang="zh-CN" dirty="0"/>
              <a:t>相互之间的路径</a:t>
            </a:r>
            <a:r>
              <a:rPr lang="zh-CN" altLang="zh-CN" dirty="0" smtClean="0"/>
              <a:t>。</a:t>
            </a:r>
            <a:endParaRPr lang="en-US" altLang="zh-CN" dirty="0" smtClean="0"/>
          </a:p>
          <a:p>
            <a:r>
              <a:rPr lang="zh-CN" altLang="en-US" dirty="0"/>
              <a:t>另一方面，</a:t>
            </a:r>
            <a:r>
              <a:rPr lang="en-US" altLang="zh-CN" dirty="0"/>
              <a:t>Mike</a:t>
            </a:r>
            <a:r>
              <a:rPr lang="zh-CN" altLang="en-US" dirty="0"/>
              <a:t>和</a:t>
            </a:r>
            <a:r>
              <a:rPr lang="en-US" altLang="zh-CN" dirty="0"/>
              <a:t>Lee</a:t>
            </a:r>
            <a:r>
              <a:rPr lang="zh-CN" altLang="en-US" dirty="0"/>
              <a:t>分享一个共同</a:t>
            </a:r>
            <a:r>
              <a:rPr lang="zh-CN" altLang="en-US" dirty="0" smtClean="0"/>
              <a:t>的路径，</a:t>
            </a:r>
            <a:r>
              <a:rPr lang="zh-CN" altLang="en-US" dirty="0"/>
              <a:t>表示他们对</a:t>
            </a:r>
            <a:r>
              <a:rPr lang="en-US" altLang="zh-CN" dirty="0"/>
              <a:t>A</a:t>
            </a:r>
            <a:r>
              <a:rPr lang="zh-CN" altLang="en-US" dirty="0"/>
              <a:t>和</a:t>
            </a:r>
            <a:r>
              <a:rPr lang="en-US" altLang="zh-CN" dirty="0"/>
              <a:t>B</a:t>
            </a:r>
            <a:r>
              <a:rPr lang="zh-CN" altLang="en-US" dirty="0"/>
              <a:t>的比较达成一致。</a:t>
            </a:r>
          </a:p>
        </p:txBody>
      </p:sp>
    </p:spTree>
    <p:extLst>
      <p:ext uri="{BB962C8B-B14F-4D97-AF65-F5344CB8AC3E}">
        <p14:creationId xmlns:p14="http://schemas.microsoft.com/office/powerpoint/2010/main" val="994957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14:prism dir="u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等腰三角形 20"/>
          <p:cNvSpPr/>
          <p:nvPr/>
        </p:nvSpPr>
        <p:spPr>
          <a:xfrm rot="16200000">
            <a:off x="2817872" y="2709718"/>
            <a:ext cx="298323" cy="16192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16200000">
            <a:off x="8921354" y="2717656"/>
            <a:ext cx="298323" cy="16192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5400000">
            <a:off x="9081113" y="4552554"/>
            <a:ext cx="298323" cy="16192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5400000">
            <a:off x="2979454" y="4552554"/>
            <a:ext cx="298323" cy="16192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r="6216"/>
          <a:stretch>
            <a:fillRect/>
          </a:stretch>
        </p:blipFill>
        <p:spPr>
          <a:xfrm>
            <a:off x="-30312" y="1879457"/>
            <a:ext cx="3046730" cy="18383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rcRect r="6216"/>
          <a:stretch>
            <a:fillRect/>
          </a:stretch>
        </p:blipFill>
        <p:spPr>
          <a:xfrm>
            <a:off x="9149080" y="1873250"/>
            <a:ext cx="3046730" cy="18383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rcRect r="6216"/>
          <a:stretch>
            <a:fillRect/>
          </a:stretch>
        </p:blipFill>
        <p:spPr>
          <a:xfrm>
            <a:off x="9145270" y="3723990"/>
            <a:ext cx="3046730" cy="183832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rcRect r="6216"/>
          <a:stretch>
            <a:fillRect/>
          </a:stretch>
        </p:blipFill>
        <p:spPr>
          <a:xfrm>
            <a:off x="4445" y="3711575"/>
            <a:ext cx="3046730" cy="183832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538360" y="2168491"/>
            <a:ext cx="4557885" cy="311099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r>
              <a:rPr lang="zh-CN" altLang="en-US" dirty="0"/>
              <a:t>产生新的问题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1.</a:t>
            </a:r>
            <a:r>
              <a:rPr lang="zh-CN" altLang="en-US" dirty="0" smtClean="0"/>
              <a:t>每增加一个项目将要</a:t>
            </a:r>
            <a:r>
              <a:rPr lang="en-US" altLang="zh-CN" dirty="0" smtClean="0"/>
              <a:t>2^k</a:t>
            </a:r>
            <a:r>
              <a:rPr lang="zh-CN" altLang="en-US" dirty="0" smtClean="0"/>
              <a:t>空间。</a:t>
            </a:r>
            <a:endParaRPr lang="en-US" altLang="zh-CN" dirty="0" smtClean="0"/>
          </a:p>
          <a:p>
            <a:r>
              <a:rPr lang="en-US" altLang="zh-CN" dirty="0" smtClean="0"/>
              <a:t>2.</a:t>
            </a:r>
            <a:r>
              <a:rPr lang="zh-CN" altLang="en-US" dirty="0" smtClean="0"/>
              <a:t>三元组将会是一个三维矩阵，存储以及算法都要进行改进。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6065443" y="2168491"/>
            <a:ext cx="4557885" cy="311099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  <a:p>
            <a:pPr algn="ctr"/>
            <a:r>
              <a:rPr lang="zh-CN" altLang="en-US" dirty="0" smtClean="0"/>
              <a:t>幸运的是</a:t>
            </a:r>
            <a:endParaRPr lang="en-US" altLang="zh-CN" dirty="0" smtClean="0"/>
          </a:p>
          <a:p>
            <a:r>
              <a:rPr lang="zh-CN" altLang="en-US" dirty="0" smtClean="0"/>
              <a:t>已经有一些关于异构信息网络的算法解决算法跟存储的问题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 advTm="3000">
        <p14:pan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452</Words>
  <Application>Microsoft Office PowerPoint</Application>
  <PresentationFormat>宽屏</PresentationFormat>
  <Paragraphs>57</Paragraphs>
  <Slides>12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宋体</vt:lpstr>
      <vt:lpstr>微软雅黑</vt:lpstr>
      <vt:lpstr>Arial</vt:lpstr>
      <vt:lpstr>Bauhaus 93</vt:lpstr>
      <vt:lpstr>Calibri</vt:lpstr>
      <vt:lpstr>Calibri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个人简历</dc:title>
  <dc:creator>第一PPT</dc:creator>
  <cp:keywords>www.1ppt.com</cp:keywords>
  <cp:lastModifiedBy>莫海</cp:lastModifiedBy>
  <cp:revision>120</cp:revision>
  <dcterms:created xsi:type="dcterms:W3CDTF">2016-07-01T08:05:00Z</dcterms:created>
  <dcterms:modified xsi:type="dcterms:W3CDTF">2019-03-07T12:04:55Z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2052-11.1.0.8236</vt:lpwstr>
  </property>
</Properties>
</file>

<file path=docProps/thumbnail.jpeg>
</file>